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256" r:id="rId2"/>
    <p:sldId id="288" r:id="rId3"/>
    <p:sldId id="258" r:id="rId4"/>
    <p:sldId id="277" r:id="rId5"/>
    <p:sldId id="275" r:id="rId6"/>
    <p:sldId id="278" r:id="rId7"/>
    <p:sldId id="279" r:id="rId8"/>
    <p:sldId id="280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88"/>
            <p14:sldId id="258"/>
            <p14:sldId id="277"/>
            <p14:sldId id="275"/>
            <p14:sldId id="278"/>
            <p14:sldId id="279"/>
            <p14:sldId id="280"/>
            <p14:sldId id="285"/>
            <p14:sldId id="286"/>
            <p14:sldId id="287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29.01.2019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68481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5833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34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47342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5880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84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9106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29.01.2019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29.01.2019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29.01.2019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29.01.2019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29.01.2019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ublicdomainpictures.net/view-image.php?image=187793&amp;picture=printable-blank-monthly-calendar" TargetMode="Externa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nice-to-meet-you-introduction-meet-1185863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s://cft.vanderbilt.edu/guides-sub-pages/active-learning/" TargetMode="Externa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5D_Rubik%27s_Cube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File:Applications-category-tree-info.svg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hyperlink" Target="https://mathix.org/linux/archives/990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://www.davidtouvet.com/blog/archives/tag/competences/" TargetMode="Externa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213663"/>
          </a:xfrm>
        </p:spPr>
        <p:txBody>
          <a:bodyPr>
            <a:normAutofit fontScale="90000"/>
          </a:bodyPr>
          <a:lstStyle/>
          <a:p>
            <a:r>
              <a:rPr lang="pl-PL" dirty="0"/>
              <a:t>Doskonalenie trenerów wspomagania szkół </a:t>
            </a:r>
            <a:br>
              <a:rPr lang="pl-PL" dirty="0"/>
            </a:br>
            <a:r>
              <a:rPr lang="pl-PL" dirty="0"/>
              <a:t>w kształtowaniu kompetencji kluczowych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4344290"/>
            <a:ext cx="9144000" cy="913509"/>
          </a:xfrm>
        </p:spPr>
        <p:txBody>
          <a:bodyPr/>
          <a:lstStyle/>
          <a:p>
            <a:r>
              <a:rPr lang="pl-PL" dirty="0"/>
              <a:t>Uczenie się przez eksperymentowanie, doświadczanie i metody aktywizujące</a:t>
            </a: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3987" y="1121849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105534" y="1190011"/>
            <a:ext cx="47589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Metody diagnozy pracy szkoły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do wykorzystania w pracy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z radą pedagogiczną. 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02A3AB8D-5239-4086-B7B3-709B72335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8766" y="1580195"/>
            <a:ext cx="5349247" cy="356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854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7041" y="1729689"/>
            <a:ext cx="53296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b="1" dirty="0">
                <a:solidFill>
                  <a:srgbClr val="FF0000"/>
                </a:solidFill>
              </a:rPr>
              <a:t>Dzisiaj dla mnie najważniejsze było…</a:t>
            </a:r>
            <a:endParaRPr lang="pl-PL" sz="9600" b="1" dirty="0">
              <a:solidFill>
                <a:srgbClr val="FF0000"/>
              </a:solidFill>
            </a:endParaRP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6209712-8E3D-4590-8871-14DB24ADDB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1935" y="1648964"/>
            <a:ext cx="3771863" cy="404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43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Zjazd II - Dzień I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4F5EBFA-B76A-43BD-8D25-59BA42441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570078" y="2064772"/>
            <a:ext cx="2918072" cy="351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68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Dzień dobry!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pl-PL" sz="3200" b="1" dirty="0">
                <a:solidFill>
                  <a:srgbClr val="FF0000"/>
                </a:solidFill>
              </a:rPr>
              <a:t>Serdecznie witamy!</a:t>
            </a:r>
          </a:p>
          <a:p>
            <a:pPr marL="0" indent="0" algn="ctr">
              <a:lnSpc>
                <a:spcPct val="110000"/>
              </a:lnSpc>
              <a:buNone/>
            </a:pPr>
            <a:endParaRPr lang="pl-PL" sz="32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974C7A5-E1D9-44F8-8D3B-397682ECB0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375776" y="2751235"/>
            <a:ext cx="3440448" cy="247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2474884"/>
            <a:ext cx="5040085" cy="16025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pl-PL" sz="7200" b="1" dirty="0">
                <a:solidFill>
                  <a:srgbClr val="FF0000"/>
                </a:solidFill>
              </a:rPr>
              <a:t>Zaczynamy!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362F45EC-1C62-4183-B375-24236CD4B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397" y="1925452"/>
            <a:ext cx="5274970" cy="316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5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4" y="1376516"/>
            <a:ext cx="46122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solidFill>
                  <a:srgbClr val="FF0000"/>
                </a:solidFill>
              </a:rPr>
              <a:t>Rola metod aktywizujących 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w procesie 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nauczania/uczenia się̨ </a:t>
            </a:r>
          </a:p>
          <a:p>
            <a:pPr algn="ctr"/>
            <a:r>
              <a:rPr lang="pl-PL" sz="3600" b="1" dirty="0">
                <a:solidFill>
                  <a:srgbClr val="FF0000"/>
                </a:solidFill>
              </a:rPr>
              <a:t>na II etapie edukacyjnym. 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C6173F0-F3A0-4438-9915-C96BD6F5116F}"/>
              </a:ext>
            </a:extLst>
          </p:cNvPr>
          <p:cNvSpPr txBox="1"/>
          <p:nvPr/>
        </p:nvSpPr>
        <p:spPr>
          <a:xfrm>
            <a:off x="-367450" y="7725747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s://cft.vanderbilt.edu/guides-sub-pages/active-learning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/3.0/"/>
              </a:rPr>
              <a:t>CC BY-NC</a:t>
            </a:r>
            <a:endParaRPr lang="pl-PL" sz="90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BF2910F-8BA3-4FA5-9C58-F0DC6D8622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33241" y="1819469"/>
            <a:ext cx="1700066" cy="321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7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576874" y="2190093"/>
            <a:ext cx="4252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Kryteria doboru metod aktywizujących.</a:t>
            </a:r>
            <a:endParaRPr lang="pl-PL" sz="4800" b="1" dirty="0">
              <a:solidFill>
                <a:srgbClr val="FF000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A379C24-4C20-468F-BE4C-0D573F232D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59217" y="1877507"/>
            <a:ext cx="3430555" cy="310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8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406013" y="1376516"/>
            <a:ext cx="40523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</a:rPr>
              <a:t>Stosowanie metod aktywizujących </a:t>
            </a:r>
          </a:p>
          <a:p>
            <a:pPr algn="ctr"/>
            <a:r>
              <a:rPr lang="pl-PL" sz="4400" b="1" dirty="0">
                <a:solidFill>
                  <a:srgbClr val="FF0000"/>
                </a:solidFill>
              </a:rPr>
              <a:t>w rożnych sytuacjach edukacyjnych.</a:t>
            </a:r>
          </a:p>
        </p:txBody>
      </p:sp>
      <p:pic>
        <p:nvPicPr>
          <p:cNvPr id="12" name="Obraz 11" descr="Obraz zawierający kubek, siedzi, kawa&#10;&#10;Opis wygenerowany automatycznie">
            <a:extLst>
              <a:ext uri="{FF2B5EF4-FFF2-40B4-BE49-F238E27FC236}">
                <a16:creationId xmlns:a16="http://schemas.microsoft.com/office/drawing/2014/main" id="{A751A5AA-5847-4D4E-9BE0-91A8FF1BC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138138" y="1390791"/>
            <a:ext cx="4282751" cy="428275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1B59DDA5-874D-49B6-A5AB-97522E4E2DFA}"/>
              </a:ext>
            </a:extLst>
          </p:cNvPr>
          <p:cNvSpPr txBox="1"/>
          <p:nvPr/>
        </p:nvSpPr>
        <p:spPr>
          <a:xfrm>
            <a:off x="5551714" y="6944680"/>
            <a:ext cx="39732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6" tooltip="https://en.wikipedia.org/wiki/File:Applications-category-tree-info.svg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7" tooltip="https://creativecommons.org/licenses/by-sa/3.0/"/>
              </a:rPr>
              <a:t>CC BY-SA</a:t>
            </a:r>
            <a:endParaRPr lang="pl-PL" sz="900"/>
          </a:p>
        </p:txBody>
      </p:sp>
    </p:spTree>
    <p:extLst>
      <p:ext uri="{BB962C8B-B14F-4D97-AF65-F5344CB8AC3E}">
        <p14:creationId xmlns:p14="http://schemas.microsoft.com/office/powerpoint/2010/main" val="15636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642188" y="1451429"/>
            <a:ext cx="369977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FF0000"/>
                </a:solidFill>
              </a:rPr>
              <a:t>Nowoczesne technologie </a:t>
            </a:r>
          </a:p>
          <a:p>
            <a:r>
              <a:rPr lang="pl-PL" sz="4000" b="1" dirty="0">
                <a:solidFill>
                  <a:srgbClr val="FF0000"/>
                </a:solidFill>
              </a:rPr>
              <a:t>w uczeniu się̨ metodami aktywizującymi.</a:t>
            </a:r>
          </a:p>
          <a:p>
            <a:endParaRPr lang="pl-PL" sz="4000" b="1" dirty="0">
              <a:solidFill>
                <a:srgbClr val="FF0000"/>
              </a:solidFill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FD3BDB3-ECF6-4FD8-B4CB-98110E6560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8538" y="1629755"/>
            <a:ext cx="514551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22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1" y="1280565"/>
            <a:ext cx="10262418" cy="412738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  <a:p>
            <a:pPr marL="0" indent="0" algn="ctr">
              <a:lnSpc>
                <a:spcPct val="110000"/>
              </a:lnSpc>
              <a:buNone/>
            </a:pPr>
            <a:endParaRPr lang="pl-PL" sz="44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3EBCAED8-5726-455C-9A1D-5092577B1CDE}"/>
              </a:ext>
            </a:extLst>
          </p:cNvPr>
          <p:cNvSpPr txBox="1"/>
          <p:nvPr/>
        </p:nvSpPr>
        <p:spPr>
          <a:xfrm>
            <a:off x="1277986" y="1408141"/>
            <a:ext cx="446967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800" b="1" dirty="0">
                <a:solidFill>
                  <a:srgbClr val="FF0000"/>
                </a:solidFill>
              </a:rPr>
              <a:t>Wskaźniki pozwalające określić potrzebę̨ rozwoju szkoły w zakresie stosowania metod aktywizujących.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74AEE6DE-252F-4C29-BF0F-94B749E72C40}"/>
              </a:ext>
            </a:extLst>
          </p:cNvPr>
          <p:cNvSpPr txBox="1"/>
          <p:nvPr/>
        </p:nvSpPr>
        <p:spPr>
          <a:xfrm>
            <a:off x="3374954" y="6636093"/>
            <a:ext cx="40708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5" tooltip="http://www.davidtouvet.com/blog/archives/tag/competences/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sa/3.0/"/>
              </a:rPr>
              <a:t>CC BY-SA-NC</a:t>
            </a:r>
            <a:endParaRPr lang="pl-PL" sz="90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3F03CD5-AABB-46D3-A526-EBB95AA99941}"/>
              </a:ext>
            </a:extLst>
          </p:cNvPr>
          <p:cNvSpPr txBox="1"/>
          <p:nvPr/>
        </p:nvSpPr>
        <p:spPr>
          <a:xfrm>
            <a:off x="4375854" y="5935193"/>
            <a:ext cx="29344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>
                <a:hlinkClick r:id="rId7" tooltip="https://mathix.org/linux/archives/9907"/>
              </a:rPr>
              <a:t>To zdjęcie</a:t>
            </a:r>
            <a:r>
              <a:rPr lang="pl-PL" sz="900"/>
              <a:t>, autor: Nieznany autor, licencja: </a:t>
            </a:r>
            <a:r>
              <a:rPr lang="pl-PL" sz="900">
                <a:hlinkClick r:id="rId6" tooltip="https://creativecommons.org/licenses/by-nc-sa/3.0/"/>
              </a:rPr>
              <a:t>CC BY-SA-NC</a:t>
            </a:r>
            <a:endParaRPr lang="pl-PL" sz="900"/>
          </a:p>
        </p:txBody>
      </p:sp>
      <p:pic>
        <p:nvPicPr>
          <p:cNvPr id="21" name="Obraz 20">
            <a:extLst>
              <a:ext uri="{FF2B5EF4-FFF2-40B4-BE49-F238E27FC236}">
                <a16:creationId xmlns:a16="http://schemas.microsoft.com/office/drawing/2014/main" id="{3C4E89CF-F6DC-44C1-844F-285D8EBA4F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4344" y="2032052"/>
            <a:ext cx="4555066" cy="256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53352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148</Words>
  <Application>Microsoft Office PowerPoint</Application>
  <PresentationFormat>Panoramiczny</PresentationFormat>
  <Paragraphs>39</Paragraphs>
  <Slides>11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Motyw pakietu Office</vt:lpstr>
      <vt:lpstr>Doskonalenie trenerów wspomagania szkół  w kształtowaniu kompetencji kluczowych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Grażyna Bartczak-Bednarska</cp:lastModifiedBy>
  <cp:revision>116</cp:revision>
  <dcterms:created xsi:type="dcterms:W3CDTF">2018-12-02T13:14:09Z</dcterms:created>
  <dcterms:modified xsi:type="dcterms:W3CDTF">2019-01-28T23:34:52Z</dcterms:modified>
</cp:coreProperties>
</file>